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Poppins Bold" panose="020B0604020202020204" charset="0"/>
      <p:regular r:id="rId32"/>
    </p:embeddedFont>
    <p:embeddedFont>
      <p:font typeface="Poppins Light" panose="00000400000000000000" pitchFamily="2" charset="0"/>
      <p:regular r:id="rId33"/>
    </p:embeddedFont>
    <p:embeddedFont>
      <p:font typeface="Poppins Medium" panose="00000600000000000000" pitchFamily="2" charset="0"/>
      <p:regular r:id="rId34"/>
    </p:embeddedFont>
    <p:embeddedFont>
      <p:font typeface="Poppins Medium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666388"/>
            <a:ext cx="18288000" cy="2685904"/>
            <a:chOff x="0" y="0"/>
            <a:chExt cx="6186311" cy="908565"/>
          </a:xfrm>
        </p:grpSpPr>
        <p:sp>
          <p:nvSpPr>
            <p:cNvPr id="3" name="Freeform 3"/>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73087" y="-834732"/>
            <a:ext cx="7672269" cy="597823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173087" y="4144470"/>
            <a:ext cx="8048388" cy="6142530"/>
          </a:xfrm>
          <a:prstGeom prst="rect">
            <a:avLst/>
          </a:prstGeom>
        </p:spPr>
      </p:pic>
      <p:sp>
        <p:nvSpPr>
          <p:cNvPr id="6" name="TextBox 6"/>
          <p:cNvSpPr txBox="1"/>
          <p:nvPr/>
        </p:nvSpPr>
        <p:spPr>
          <a:xfrm>
            <a:off x="1123950" y="2583097"/>
            <a:ext cx="9879474" cy="41148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Bold"/>
              </a:rPr>
              <a:t>PROJECT</a:t>
            </a:r>
          </a:p>
          <a:p>
            <a:pPr>
              <a:lnSpc>
                <a:spcPts val="10800"/>
              </a:lnSpc>
            </a:pPr>
            <a:r>
              <a:rPr lang="en-US" sz="9000" spc="279">
                <a:solidFill>
                  <a:srgbClr val="2D4263"/>
                </a:solidFill>
                <a:latin typeface="Poppins Bold Bold"/>
              </a:rPr>
              <a:t>TRANSLATOR</a:t>
            </a:r>
          </a:p>
          <a:p>
            <a:pPr>
              <a:lnSpc>
                <a:spcPts val="10800"/>
              </a:lnSpc>
            </a:pPr>
            <a:endParaRPr lang="en-US" sz="9000" spc="279">
              <a:solidFill>
                <a:srgbClr val="2D4263"/>
              </a:solidFill>
              <a:latin typeface="Poppins Bold Bold"/>
            </a:endParaRPr>
          </a:p>
        </p:txBody>
      </p:sp>
      <p:sp>
        <p:nvSpPr>
          <p:cNvPr id="7" name="TextBox 7"/>
          <p:cNvSpPr txBox="1"/>
          <p:nvPr/>
        </p:nvSpPr>
        <p:spPr>
          <a:xfrm>
            <a:off x="1123950" y="8793845"/>
            <a:ext cx="2903533" cy="4057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220</a:t>
            </a:r>
          </a:p>
        </p:txBody>
      </p:sp>
      <p:sp>
        <p:nvSpPr>
          <p:cNvPr id="8" name="TextBox 8"/>
          <p:cNvSpPr txBox="1"/>
          <p:nvPr/>
        </p:nvSpPr>
        <p:spPr>
          <a:xfrm>
            <a:off x="4845289" y="8127092"/>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ADVISOR</a:t>
            </a:r>
          </a:p>
        </p:txBody>
      </p:sp>
      <p:sp>
        <p:nvSpPr>
          <p:cNvPr id="9" name="TextBox 9"/>
          <p:cNvSpPr txBox="1"/>
          <p:nvPr/>
        </p:nvSpPr>
        <p:spPr>
          <a:xfrm>
            <a:off x="4845289" y="8793845"/>
            <a:ext cx="3696068" cy="4057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Dr. Jay Prakash Maurya </a:t>
            </a:r>
          </a:p>
        </p:txBody>
      </p:sp>
      <p:sp>
        <p:nvSpPr>
          <p:cNvPr id="10" name="TextBox 10"/>
          <p:cNvSpPr txBox="1"/>
          <p:nvPr/>
        </p:nvSpPr>
        <p:spPr>
          <a:xfrm>
            <a:off x="1123950" y="622935"/>
            <a:ext cx="3524250" cy="413190"/>
          </a:xfrm>
          <a:prstGeom prst="rect">
            <a:avLst/>
          </a:prstGeom>
        </p:spPr>
        <p:txBody>
          <a:bodyPr wrap="square" lIns="0" tIns="0" rIns="0" bIns="0" rtlCol="0" anchor="t">
            <a:spAutoFit/>
          </a:bodyPr>
          <a:lstStyle/>
          <a:p>
            <a:pPr>
              <a:lnSpc>
                <a:spcPts val="3359"/>
              </a:lnSpc>
            </a:pPr>
            <a:r>
              <a:rPr lang="en-US" sz="2400" dirty="0">
                <a:solidFill>
                  <a:srgbClr val="2D4263"/>
                </a:solidFill>
                <a:latin typeface="Poppins Medium"/>
              </a:rPr>
              <a:t>Thursday, 29/09/2022 </a:t>
            </a:r>
          </a:p>
        </p:txBody>
      </p:sp>
      <p:sp>
        <p:nvSpPr>
          <p:cNvPr id="11" name="TextBox 11"/>
          <p:cNvSpPr txBox="1"/>
          <p:nvPr/>
        </p:nvSpPr>
        <p:spPr>
          <a:xfrm>
            <a:off x="1123950" y="1289688"/>
            <a:ext cx="5246199" cy="4057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VIT Bhopal</a:t>
            </a:r>
          </a:p>
        </p:txBody>
      </p:sp>
      <p:sp>
        <p:nvSpPr>
          <p:cNvPr id="12" name="TextBox 12"/>
          <p:cNvSpPr txBox="1"/>
          <p:nvPr/>
        </p:nvSpPr>
        <p:spPr>
          <a:xfrm>
            <a:off x="1028700" y="8127092"/>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GROUP 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99" y="2870409"/>
            <a:ext cx="8552342" cy="7416591"/>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Real Time Usage</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a:t>
            </a:r>
          </a:p>
        </p:txBody>
      </p:sp>
      <p:sp>
        <p:nvSpPr>
          <p:cNvPr id="9" name="TextBox 9"/>
          <p:cNvSpPr txBox="1"/>
          <p:nvPr/>
        </p:nvSpPr>
        <p:spPr>
          <a:xfrm>
            <a:off x="9144000" y="3189151"/>
            <a:ext cx="8020050" cy="58224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Light"/>
              </a:rPr>
              <a:t>If businesses want to access the global audience, they must translate all their technical documents into the languages of their target areas. This is when the technical translation services are required. </a:t>
            </a:r>
          </a:p>
          <a:p>
            <a:pPr marL="505302" lvl="1" indent="-252651">
              <a:lnSpc>
                <a:spcPts val="4212"/>
              </a:lnSpc>
              <a:buFont typeface="Arial"/>
              <a:buChar char="•"/>
            </a:pPr>
            <a:r>
              <a:rPr lang="en-US" sz="2340">
                <a:solidFill>
                  <a:srgbClr val="2D4263"/>
                </a:solidFill>
                <a:latin typeface="Poppins Light Light"/>
              </a:rPr>
              <a:t>In the travel and tourism sector, language translation is required for a variety of things. For example, the translation of travel documents, brochures, and terms and conditions documents is crucial for interacting with people of different regions. </a:t>
            </a:r>
          </a:p>
        </p:txBody>
      </p:sp>
      <p:sp>
        <p:nvSpPr>
          <p:cNvPr id="10" name="TextBox 10"/>
          <p:cNvSpPr txBox="1"/>
          <p:nvPr/>
        </p:nvSpPr>
        <p:spPr>
          <a:xfrm>
            <a:off x="9486332" y="219659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The "Useful" Translator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7771" y="6419036"/>
            <a:ext cx="9563427" cy="930260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58572" y="6262058"/>
            <a:ext cx="7172055" cy="6546130"/>
          </a:xfrm>
          <a:prstGeom prst="rect">
            <a:avLst/>
          </a:prstGeom>
        </p:spPr>
      </p:pic>
      <p:sp>
        <p:nvSpPr>
          <p:cNvPr id="8" name="TextBox 8"/>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Hardware and Software Requirements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a:t>
            </a:r>
          </a:p>
        </p:txBody>
      </p:sp>
      <p:sp>
        <p:nvSpPr>
          <p:cNvPr id="10" name="TextBox 10"/>
          <p:cNvSpPr txBox="1"/>
          <p:nvPr/>
        </p:nvSpPr>
        <p:spPr>
          <a:xfrm>
            <a:off x="1028700" y="1671452"/>
            <a:ext cx="16135350" cy="4848225"/>
          </a:xfrm>
          <a:prstGeom prst="rect">
            <a:avLst/>
          </a:prstGeom>
        </p:spPr>
        <p:txBody>
          <a:bodyPr lIns="0" tIns="0" rIns="0" bIns="0" rtlCol="0" anchor="t">
            <a:spAutoFit/>
          </a:bodyPr>
          <a:lstStyle/>
          <a:p>
            <a:pPr>
              <a:lnSpc>
                <a:spcPts val="4800"/>
              </a:lnSpc>
            </a:pPr>
            <a:r>
              <a:rPr lang="en-US" sz="3000" dirty="0">
                <a:solidFill>
                  <a:srgbClr val="2D4263"/>
                </a:solidFill>
                <a:latin typeface="Poppins Medium Bold"/>
              </a:rPr>
              <a:t>Processor :</a:t>
            </a:r>
            <a:r>
              <a:rPr lang="en-US" sz="3000" dirty="0">
                <a:solidFill>
                  <a:srgbClr val="2D4263"/>
                </a:solidFill>
                <a:latin typeface="Poppins Medium"/>
              </a:rPr>
              <a:t>     AMD Ryzen 3 3200G or Intel Core i3 3</a:t>
            </a:r>
            <a:r>
              <a:rPr lang="en-US" sz="3000" baseline="30000" dirty="0">
                <a:solidFill>
                  <a:srgbClr val="2D4263"/>
                </a:solidFill>
                <a:latin typeface="Poppins Medium"/>
              </a:rPr>
              <a:t>rd</a:t>
            </a:r>
            <a:r>
              <a:rPr lang="en-US" sz="3000" dirty="0">
                <a:solidFill>
                  <a:srgbClr val="2D4263"/>
                </a:solidFill>
                <a:latin typeface="Poppins Medium"/>
              </a:rPr>
              <a:t> Gen or above</a:t>
            </a:r>
          </a:p>
          <a:p>
            <a:pPr>
              <a:lnSpc>
                <a:spcPts val="4800"/>
              </a:lnSpc>
            </a:pPr>
            <a:r>
              <a:rPr lang="en-US" sz="3000" dirty="0">
                <a:solidFill>
                  <a:srgbClr val="2D4263"/>
                </a:solidFill>
                <a:latin typeface="Poppins Medium Bold"/>
              </a:rPr>
              <a:t>RAM:</a:t>
            </a:r>
            <a:r>
              <a:rPr lang="en-US" sz="3000" dirty="0">
                <a:solidFill>
                  <a:srgbClr val="2D4263"/>
                </a:solidFill>
                <a:latin typeface="Poppins Medium"/>
              </a:rPr>
              <a:t>               2GB RAM or above</a:t>
            </a:r>
          </a:p>
          <a:p>
            <a:pPr>
              <a:lnSpc>
                <a:spcPts val="4800"/>
              </a:lnSpc>
            </a:pPr>
            <a:r>
              <a:rPr lang="en-US" sz="3000" dirty="0">
                <a:solidFill>
                  <a:srgbClr val="2D4263"/>
                </a:solidFill>
                <a:latin typeface="Poppins Medium Bold"/>
              </a:rPr>
              <a:t>Storage:</a:t>
            </a:r>
            <a:r>
              <a:rPr lang="en-US" sz="3000" dirty="0">
                <a:solidFill>
                  <a:srgbClr val="2D4263"/>
                </a:solidFill>
                <a:latin typeface="Poppins Medium"/>
              </a:rPr>
              <a:t>         2GB or above</a:t>
            </a:r>
          </a:p>
          <a:p>
            <a:pPr>
              <a:lnSpc>
                <a:spcPts val="4800"/>
              </a:lnSpc>
            </a:pPr>
            <a:r>
              <a:rPr lang="en-US" sz="3000" dirty="0">
                <a:solidFill>
                  <a:srgbClr val="2D4263"/>
                </a:solidFill>
                <a:latin typeface="Poppins Medium Bold"/>
              </a:rPr>
              <a:t>Software:</a:t>
            </a:r>
            <a:r>
              <a:rPr lang="en-US" sz="3000" dirty="0">
                <a:solidFill>
                  <a:srgbClr val="2D4263"/>
                </a:solidFill>
                <a:latin typeface="Poppins Medium"/>
              </a:rPr>
              <a:t>        Visual Studio Code</a:t>
            </a:r>
          </a:p>
          <a:p>
            <a:pPr>
              <a:lnSpc>
                <a:spcPts val="4800"/>
              </a:lnSpc>
            </a:pPr>
            <a:r>
              <a:rPr lang="en-US" sz="3000" dirty="0">
                <a:solidFill>
                  <a:srgbClr val="2D4263"/>
                </a:solidFill>
                <a:latin typeface="Poppins Medium Bold"/>
              </a:rPr>
              <a:t>Language: </a:t>
            </a:r>
            <a:r>
              <a:rPr lang="en-US" sz="3000" dirty="0">
                <a:solidFill>
                  <a:srgbClr val="2D4263"/>
                </a:solidFill>
                <a:latin typeface="Poppins Medium"/>
              </a:rPr>
              <a:t>     Python </a:t>
            </a:r>
          </a:p>
          <a:p>
            <a:pPr>
              <a:lnSpc>
                <a:spcPts val="4800"/>
              </a:lnSpc>
            </a:pPr>
            <a:r>
              <a:rPr lang="en-US" sz="3000" dirty="0">
                <a:solidFill>
                  <a:srgbClr val="2D4263"/>
                </a:solidFill>
                <a:latin typeface="Poppins Medium"/>
              </a:rPr>
              <a:t>                      </a:t>
            </a:r>
          </a:p>
          <a:p>
            <a:pPr>
              <a:lnSpc>
                <a:spcPts val="4800"/>
              </a:lnSpc>
            </a:pPr>
            <a:r>
              <a:rPr lang="en-US" sz="3000" dirty="0">
                <a:solidFill>
                  <a:srgbClr val="2D4263"/>
                </a:solidFill>
                <a:latin typeface="Poppins Medium Bold"/>
              </a:rPr>
              <a:t>*Active Internet Connection*</a:t>
            </a:r>
          </a:p>
          <a:p>
            <a:pPr>
              <a:lnSpc>
                <a:spcPts val="4800"/>
              </a:lnSpc>
            </a:pPr>
            <a:endParaRPr lang="en-US" sz="3000" dirty="0">
              <a:solidFill>
                <a:srgbClr val="2D4263"/>
              </a:solidFill>
              <a:latin typeface="Poppins Medium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510563" y="1028700"/>
            <a:ext cx="15266874" cy="9097740"/>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Overall System Architecture and Diagram</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00480" y="5666434"/>
            <a:ext cx="4152421" cy="4291943"/>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Literature Review</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VIII</a:t>
            </a:r>
          </a:p>
        </p:txBody>
      </p:sp>
      <p:sp>
        <p:nvSpPr>
          <p:cNvPr id="9" name="TextBox 9"/>
          <p:cNvSpPr txBox="1"/>
          <p:nvPr/>
        </p:nvSpPr>
        <p:spPr>
          <a:xfrm>
            <a:off x="1371032" y="1939875"/>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The "Smart" Translator</a:t>
            </a:r>
          </a:p>
        </p:txBody>
      </p:sp>
      <p:sp>
        <p:nvSpPr>
          <p:cNvPr id="10" name="TextBox 10"/>
          <p:cNvSpPr txBox="1"/>
          <p:nvPr/>
        </p:nvSpPr>
        <p:spPr>
          <a:xfrm>
            <a:off x="1028700" y="2932431"/>
            <a:ext cx="8020050" cy="36888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If you’re in the healthcare industry, the need for language translation is even higher because of the involvement of human beings. Any minor error can be a threat to their lives. Therefore, hiring a professional and experienced translator is exceptionally crucial for effective communication between the doctor, nurses, and patients.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Description</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IX</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104" y="3728803"/>
            <a:ext cx="7750830" cy="6257034"/>
          </a:xfrm>
          <a:prstGeom prst="rect">
            <a:avLst/>
          </a:prstGeom>
        </p:spPr>
      </p:pic>
      <p:sp>
        <p:nvSpPr>
          <p:cNvPr id="9" name="TextBox 9"/>
          <p:cNvSpPr txBox="1"/>
          <p:nvPr/>
        </p:nvSpPr>
        <p:spPr>
          <a:xfrm>
            <a:off x="9144000" y="2574919"/>
            <a:ext cx="8020050" cy="68892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Tkinter is the standard GUI library for Python. Python when combined with Tkinter provides a fast and easy way to create GUI applications. Tkinter provides a powerful object- oriented interface to the Tk GUI toolkit. Creating a GUI application using Tkinter is an easy task. All you need to do is perform the following steps:-</a:t>
            </a:r>
          </a:p>
          <a:p>
            <a:pPr marL="505302" lvl="1" indent="-252651">
              <a:lnSpc>
                <a:spcPts val="4212"/>
              </a:lnSpc>
              <a:buFont typeface="Arial"/>
              <a:buChar char="•"/>
            </a:pPr>
            <a:r>
              <a:rPr lang="en-US" sz="2340">
                <a:solidFill>
                  <a:srgbClr val="2D4263"/>
                </a:solidFill>
                <a:latin typeface="Poppins Light"/>
              </a:rPr>
              <a:t>Import the Tkinter module. </a:t>
            </a:r>
          </a:p>
          <a:p>
            <a:pPr marL="505302" lvl="1" indent="-252651">
              <a:lnSpc>
                <a:spcPts val="4212"/>
              </a:lnSpc>
              <a:buFont typeface="Arial"/>
              <a:buChar char="•"/>
            </a:pPr>
            <a:r>
              <a:rPr lang="en-US" sz="2340">
                <a:solidFill>
                  <a:srgbClr val="2D4263"/>
                </a:solidFill>
                <a:latin typeface="Poppins Light"/>
              </a:rPr>
              <a:t>Create the GUI application main window. </a:t>
            </a:r>
          </a:p>
          <a:p>
            <a:pPr marL="505302" lvl="1" indent="-252651">
              <a:lnSpc>
                <a:spcPts val="4212"/>
              </a:lnSpc>
              <a:buFont typeface="Arial"/>
              <a:buChar char="•"/>
            </a:pPr>
            <a:r>
              <a:rPr lang="en-US" sz="2340">
                <a:solidFill>
                  <a:srgbClr val="2D4263"/>
                </a:solidFill>
                <a:latin typeface="Poppins Light"/>
              </a:rPr>
              <a:t>Add one or more of the above-mentioned widgets to the GUI application. </a:t>
            </a:r>
          </a:p>
          <a:p>
            <a:pPr marL="505302" lvl="1" indent="-252651">
              <a:lnSpc>
                <a:spcPts val="4212"/>
              </a:lnSpc>
              <a:buFont typeface="Arial"/>
              <a:buChar char="•"/>
            </a:pPr>
            <a:r>
              <a:rPr lang="en-US" sz="2340">
                <a:solidFill>
                  <a:srgbClr val="2D4263"/>
                </a:solidFill>
                <a:latin typeface="Poppins Light"/>
              </a:rPr>
              <a:t>Enter the main event loop to take action against each event triggered by the user.</a:t>
            </a:r>
          </a:p>
        </p:txBody>
      </p:sp>
      <p:sp>
        <p:nvSpPr>
          <p:cNvPr id="10" name="TextBox 10"/>
          <p:cNvSpPr txBox="1"/>
          <p:nvPr/>
        </p:nvSpPr>
        <p:spPr>
          <a:xfrm>
            <a:off x="9486332" y="1582363"/>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Tkinter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Description</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IX</a:t>
            </a:r>
          </a:p>
        </p:txBody>
      </p:sp>
      <p:sp>
        <p:nvSpPr>
          <p:cNvPr id="8" name="TextBox 8"/>
          <p:cNvSpPr txBox="1"/>
          <p:nvPr/>
        </p:nvSpPr>
        <p:spPr>
          <a:xfrm>
            <a:off x="9239250" y="2521492"/>
            <a:ext cx="8020050" cy="26220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Universal Unique Identifier, is a python library which helps in generating random objects of 128 bits as ids. It provides the uniqueness as it generates ids on the basis of time. In this project, UUID is used for localization of the project.</a:t>
            </a:r>
          </a:p>
        </p:txBody>
      </p:sp>
      <p:sp>
        <p:nvSpPr>
          <p:cNvPr id="9" name="TextBox 9"/>
          <p:cNvSpPr txBox="1"/>
          <p:nvPr/>
        </p:nvSpPr>
        <p:spPr>
          <a:xfrm>
            <a:off x="9581582" y="152893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UUID</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5785" y="4323868"/>
            <a:ext cx="7462565" cy="6010757"/>
          </a:xfrm>
          <a:prstGeom prst="rect">
            <a:avLst/>
          </a:prstGeom>
        </p:spPr>
      </p:pic>
      <p:sp>
        <p:nvSpPr>
          <p:cNvPr id="11" name="TextBox 11"/>
          <p:cNvSpPr txBox="1"/>
          <p:nvPr/>
        </p:nvSpPr>
        <p:spPr>
          <a:xfrm>
            <a:off x="9343457" y="6636292"/>
            <a:ext cx="8020050" cy="2621926"/>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SDK stands for software development kit or devkit for short. It’s a set of software tools and programs used by developers to create applications for specific platforms. In this program, we are using azure.cognitiveservices.speech module as SDK.</a:t>
            </a:r>
          </a:p>
        </p:txBody>
      </p:sp>
      <p:sp>
        <p:nvSpPr>
          <p:cNvPr id="12" name="TextBox 12"/>
          <p:cNvSpPr txBox="1"/>
          <p:nvPr/>
        </p:nvSpPr>
        <p:spPr>
          <a:xfrm>
            <a:off x="9685788" y="564373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SDK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Description</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IX</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4104" y="3728803"/>
            <a:ext cx="7750830" cy="6257034"/>
          </a:xfrm>
          <a:prstGeom prst="rect">
            <a:avLst/>
          </a:prstGeom>
        </p:spPr>
      </p:pic>
      <p:sp>
        <p:nvSpPr>
          <p:cNvPr id="9" name="TextBox 9"/>
          <p:cNvSpPr txBox="1"/>
          <p:nvPr/>
        </p:nvSpPr>
        <p:spPr>
          <a:xfrm>
            <a:off x="9144000" y="2574919"/>
            <a:ext cx="8020050" cy="42222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The Speech SDK (software development kit) exposes many of the Speech service capabilities, so you can develop speech-enabled applications. The Speech SDK is available in many programming languages and across platforms. The Speech SDK is ideal for both real-time and non-real-time scenarios, by using local devices, files, Azure Blob Storage, and input and output streams.</a:t>
            </a:r>
          </a:p>
        </p:txBody>
      </p:sp>
      <p:sp>
        <p:nvSpPr>
          <p:cNvPr id="10" name="TextBox 10"/>
          <p:cNvSpPr txBox="1"/>
          <p:nvPr/>
        </p:nvSpPr>
        <p:spPr>
          <a:xfrm>
            <a:off x="9495189" y="1709725"/>
            <a:ext cx="3189435" cy="756136"/>
          </a:xfrm>
          <a:prstGeom prst="rect">
            <a:avLst/>
          </a:prstGeom>
        </p:spPr>
        <p:txBody>
          <a:bodyPr lIns="0" tIns="0" rIns="0" bIns="0" rtlCol="0" anchor="t">
            <a:spAutoFit/>
          </a:bodyPr>
          <a:lstStyle/>
          <a:p>
            <a:pPr>
              <a:lnSpc>
                <a:spcPts val="6371"/>
              </a:lnSpc>
            </a:pPr>
            <a:r>
              <a:rPr lang="en-US" sz="3982">
                <a:solidFill>
                  <a:srgbClr val="2D4263"/>
                </a:solidFill>
                <a:latin typeface="Poppins Medium"/>
              </a:rPr>
              <a:t>Speech SDK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927419" y="2731300"/>
            <a:ext cx="14433163" cy="4824400"/>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Work Flow explanation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028700" y="2449814"/>
            <a:ext cx="16230600" cy="5387372"/>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Work Flow explanation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028700" y="2449814"/>
            <a:ext cx="16230600" cy="5387372"/>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Module Work Flow explanation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3885" y="2319199"/>
            <a:ext cx="8450988" cy="800548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The Contributors</a:t>
            </a:r>
          </a:p>
        </p:txBody>
      </p:sp>
      <p:sp>
        <p:nvSpPr>
          <p:cNvPr id="8" name="TextBox 8"/>
          <p:cNvSpPr txBox="1"/>
          <p:nvPr/>
        </p:nvSpPr>
        <p:spPr>
          <a:xfrm>
            <a:off x="8382684" y="2988445"/>
            <a:ext cx="9107514" cy="4412616"/>
          </a:xfrm>
          <a:prstGeom prst="rect">
            <a:avLst/>
          </a:prstGeom>
        </p:spPr>
        <p:txBody>
          <a:bodyPr lIns="0" tIns="0" rIns="0" bIns="0" rtlCol="0" anchor="t">
            <a:spAutoFit/>
          </a:bodyPr>
          <a:lstStyle/>
          <a:p>
            <a:pPr marL="798826" lvl="1" indent="-399413">
              <a:lnSpc>
                <a:spcPts val="5919"/>
              </a:lnSpc>
              <a:buFont typeface="Arial"/>
              <a:buChar char="•"/>
            </a:pPr>
            <a:r>
              <a:rPr lang="en-US" sz="3699">
                <a:solidFill>
                  <a:srgbClr val="2D4263"/>
                </a:solidFill>
                <a:latin typeface="Poppins Medium"/>
              </a:rPr>
              <a:t>Jehan Patel                  21BCE10551</a:t>
            </a:r>
          </a:p>
          <a:p>
            <a:pPr marL="798826" lvl="1" indent="-399413">
              <a:lnSpc>
                <a:spcPts val="5919"/>
              </a:lnSpc>
              <a:buFont typeface="Arial"/>
              <a:buChar char="•"/>
            </a:pPr>
            <a:r>
              <a:rPr lang="en-US" sz="3699">
                <a:solidFill>
                  <a:srgbClr val="2D4263"/>
                </a:solidFill>
                <a:latin typeface="Poppins Medium"/>
              </a:rPr>
              <a:t>Neel Jain                      21BCE10542</a:t>
            </a:r>
          </a:p>
          <a:p>
            <a:pPr marL="798826" lvl="1" indent="-399413">
              <a:lnSpc>
                <a:spcPts val="5919"/>
              </a:lnSpc>
              <a:buFont typeface="Arial"/>
              <a:buChar char="•"/>
            </a:pPr>
            <a:r>
              <a:rPr lang="en-US" sz="3699">
                <a:solidFill>
                  <a:srgbClr val="2D4263"/>
                </a:solidFill>
                <a:latin typeface="Poppins Medium"/>
              </a:rPr>
              <a:t>B. Vijay                          21BCE10609</a:t>
            </a:r>
          </a:p>
          <a:p>
            <a:pPr marL="798826" lvl="1" indent="-399413">
              <a:lnSpc>
                <a:spcPts val="5919"/>
              </a:lnSpc>
              <a:buFont typeface="Arial"/>
              <a:buChar char="•"/>
            </a:pPr>
            <a:r>
              <a:rPr lang="en-US" sz="3699">
                <a:solidFill>
                  <a:srgbClr val="2D4263"/>
                </a:solidFill>
                <a:latin typeface="Poppins Medium"/>
              </a:rPr>
              <a:t>Sarvesh Aditya J.         21BCE10570</a:t>
            </a:r>
          </a:p>
          <a:p>
            <a:pPr marL="798826" lvl="1" indent="-399413">
              <a:lnSpc>
                <a:spcPts val="5919"/>
              </a:lnSpc>
              <a:buFont typeface="Arial"/>
              <a:buChar char="•"/>
            </a:pPr>
            <a:r>
              <a:rPr lang="en-US" sz="3699">
                <a:solidFill>
                  <a:srgbClr val="2D4263"/>
                </a:solidFill>
                <a:latin typeface="Poppins Medium"/>
              </a:rPr>
              <a:t>Abhinav                        21BCE10629 </a:t>
            </a:r>
          </a:p>
          <a:p>
            <a:pPr>
              <a:lnSpc>
                <a:spcPts val="5919"/>
              </a:lnSpc>
            </a:pPr>
            <a:endParaRPr lang="en-US" sz="3699">
              <a:solidFill>
                <a:srgbClr val="2D4263"/>
              </a:solidFill>
              <a:latin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53" y="3086100"/>
            <a:ext cx="5300094" cy="4114800"/>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Implementation and Coding</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Demo Video</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XII</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53" y="3086100"/>
            <a:ext cx="530009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Snapshot</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XIII</a:t>
            </a:r>
          </a:p>
        </p:txBody>
      </p:sp>
      <p:sp>
        <p:nvSpPr>
          <p:cNvPr id="8" name="TextBox 8"/>
          <p:cNvSpPr txBox="1"/>
          <p:nvPr/>
        </p:nvSpPr>
        <p:spPr>
          <a:xfrm>
            <a:off x="1028700" y="1671452"/>
            <a:ext cx="16135350" cy="3019425"/>
          </a:xfrm>
          <a:prstGeom prst="rect">
            <a:avLst/>
          </a:prstGeom>
        </p:spPr>
        <p:txBody>
          <a:bodyPr lIns="0" tIns="0" rIns="0" bIns="0" rtlCol="0" anchor="t">
            <a:spAutoFit/>
          </a:bodyPr>
          <a:lstStyle/>
          <a:p>
            <a:pPr marL="647700" lvl="1" indent="-323850">
              <a:lnSpc>
                <a:spcPts val="4800"/>
              </a:lnSpc>
              <a:buFont typeface="Arial"/>
              <a:buChar char="•"/>
            </a:pPr>
            <a:r>
              <a:rPr lang="en-US" sz="3000">
                <a:solidFill>
                  <a:srgbClr val="2D4263"/>
                </a:solidFill>
                <a:latin typeface="Poppins Medium"/>
              </a:rPr>
              <a:t>Language Data File</a:t>
            </a:r>
          </a:p>
          <a:p>
            <a:pPr marL="647700" lvl="1" indent="-323850">
              <a:lnSpc>
                <a:spcPts val="4800"/>
              </a:lnSpc>
              <a:buFont typeface="Arial"/>
              <a:buChar char="•"/>
            </a:pPr>
            <a:r>
              <a:rPr lang="en-US" sz="3000">
                <a:solidFill>
                  <a:srgbClr val="2D4263"/>
                </a:solidFill>
                <a:latin typeface="Poppins Medium"/>
              </a:rPr>
              <a:t>Secret Key</a:t>
            </a:r>
          </a:p>
          <a:p>
            <a:pPr marL="647700" lvl="1" indent="-323850">
              <a:lnSpc>
                <a:spcPts val="4800"/>
              </a:lnSpc>
              <a:buFont typeface="Arial"/>
              <a:buChar char="•"/>
            </a:pPr>
            <a:r>
              <a:rPr lang="en-US" sz="3000">
                <a:solidFill>
                  <a:srgbClr val="2D4263"/>
                </a:solidFill>
                <a:latin typeface="Poppins Medium"/>
              </a:rPr>
              <a:t>Location</a:t>
            </a:r>
          </a:p>
          <a:p>
            <a:pPr marL="647700" lvl="1" indent="-323850">
              <a:lnSpc>
                <a:spcPts val="4800"/>
              </a:lnSpc>
              <a:buFont typeface="Arial"/>
              <a:buChar char="•"/>
            </a:pPr>
            <a:r>
              <a:rPr lang="en-US" sz="3000">
                <a:solidFill>
                  <a:srgbClr val="2D4263"/>
                </a:solidFill>
                <a:latin typeface="Poppins Medium"/>
              </a:rPr>
              <a:t>Azure Account and Subscription</a:t>
            </a:r>
          </a:p>
          <a:p>
            <a:pPr>
              <a:lnSpc>
                <a:spcPts val="4800"/>
              </a:lnSpc>
            </a:pPr>
            <a:endParaRPr lang="en-US" sz="3000">
              <a:solidFill>
                <a:srgbClr val="2D4263"/>
              </a:solidFill>
              <a:latin typeface="Poppins Medium"/>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87827" y="3523561"/>
            <a:ext cx="7771473" cy="62736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Testing</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XIV</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53" y="3086100"/>
            <a:ext cx="5300094" cy="4114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Result</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XV</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53" y="3086100"/>
            <a:ext cx="5300094" cy="4114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Conclusion</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XVI</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53" y="3086100"/>
            <a:ext cx="5300094" cy="4114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10592755" cy="27432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Thank you </a:t>
            </a:r>
          </a:p>
          <a:p>
            <a:pPr>
              <a:lnSpc>
                <a:spcPts val="10800"/>
              </a:lnSpc>
            </a:pPr>
            <a:r>
              <a:rPr lang="en-US" sz="9000" spc="279">
                <a:solidFill>
                  <a:srgbClr val="2D4263"/>
                </a:solidFill>
                <a:latin typeface="Poppins Bold"/>
              </a:rPr>
              <a:t>for listening!</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Table of Contents</a:t>
            </a:r>
          </a:p>
        </p:txBody>
      </p:sp>
      <p:sp>
        <p:nvSpPr>
          <p:cNvPr id="7" name="TextBox 7"/>
          <p:cNvSpPr txBox="1"/>
          <p:nvPr/>
        </p:nvSpPr>
        <p:spPr>
          <a:xfrm>
            <a:off x="2416303" y="1672108"/>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Introduction</a:t>
            </a:r>
          </a:p>
        </p:txBody>
      </p:sp>
      <p:sp>
        <p:nvSpPr>
          <p:cNvPr id="8" name="TextBox 8"/>
          <p:cNvSpPr txBox="1"/>
          <p:nvPr/>
        </p:nvSpPr>
        <p:spPr>
          <a:xfrm>
            <a:off x="2416303" y="29059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Existing work with limitations</a:t>
            </a:r>
          </a:p>
        </p:txBody>
      </p:sp>
      <p:sp>
        <p:nvSpPr>
          <p:cNvPr id="9" name="TextBox 9"/>
          <p:cNvSpPr txBox="1"/>
          <p:nvPr/>
        </p:nvSpPr>
        <p:spPr>
          <a:xfrm>
            <a:off x="2416303" y="414424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Proposed work with methodology</a:t>
            </a:r>
          </a:p>
        </p:txBody>
      </p:sp>
      <p:sp>
        <p:nvSpPr>
          <p:cNvPr id="10" name="TextBox 10"/>
          <p:cNvSpPr txBox="1"/>
          <p:nvPr/>
        </p:nvSpPr>
        <p:spPr>
          <a:xfrm>
            <a:off x="2416303" y="53824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Novelty of the project</a:t>
            </a:r>
          </a:p>
        </p:txBody>
      </p:sp>
      <p:sp>
        <p:nvSpPr>
          <p:cNvPr id="11" name="TextBox 11"/>
          <p:cNvSpPr txBox="1"/>
          <p:nvPr/>
        </p:nvSpPr>
        <p:spPr>
          <a:xfrm>
            <a:off x="2416303" y="662074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Real time usage</a:t>
            </a:r>
          </a:p>
        </p:txBody>
      </p:sp>
      <p:sp>
        <p:nvSpPr>
          <p:cNvPr id="12" name="TextBox 12"/>
          <p:cNvSpPr txBox="1"/>
          <p:nvPr/>
        </p:nvSpPr>
        <p:spPr>
          <a:xfrm>
            <a:off x="1028700" y="1672108"/>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a:t>
            </a:r>
          </a:p>
        </p:txBody>
      </p:sp>
      <p:sp>
        <p:nvSpPr>
          <p:cNvPr id="13" name="TextBox 13"/>
          <p:cNvSpPr txBox="1"/>
          <p:nvPr/>
        </p:nvSpPr>
        <p:spPr>
          <a:xfrm>
            <a:off x="1028700" y="29059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II</a:t>
            </a:r>
          </a:p>
        </p:txBody>
      </p:sp>
      <p:sp>
        <p:nvSpPr>
          <p:cNvPr id="14" name="TextBox 14"/>
          <p:cNvSpPr txBox="1"/>
          <p:nvPr/>
        </p:nvSpPr>
        <p:spPr>
          <a:xfrm>
            <a:off x="1028700" y="414424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III</a:t>
            </a:r>
          </a:p>
        </p:txBody>
      </p:sp>
      <p:sp>
        <p:nvSpPr>
          <p:cNvPr id="15" name="TextBox 15"/>
          <p:cNvSpPr txBox="1"/>
          <p:nvPr/>
        </p:nvSpPr>
        <p:spPr>
          <a:xfrm>
            <a:off x="1028700" y="53824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IV</a:t>
            </a:r>
          </a:p>
        </p:txBody>
      </p:sp>
      <p:sp>
        <p:nvSpPr>
          <p:cNvPr id="16" name="TextBox 16"/>
          <p:cNvSpPr txBox="1"/>
          <p:nvPr/>
        </p:nvSpPr>
        <p:spPr>
          <a:xfrm>
            <a:off x="1028700" y="662074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V</a:t>
            </a:r>
          </a:p>
        </p:txBody>
      </p:sp>
      <p:sp>
        <p:nvSpPr>
          <p:cNvPr id="17" name="TextBox 17"/>
          <p:cNvSpPr txBox="1"/>
          <p:nvPr/>
        </p:nvSpPr>
        <p:spPr>
          <a:xfrm>
            <a:off x="1028700" y="78589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VI</a:t>
            </a:r>
          </a:p>
        </p:txBody>
      </p:sp>
      <p:sp>
        <p:nvSpPr>
          <p:cNvPr id="18" name="TextBox 18"/>
          <p:cNvSpPr txBox="1"/>
          <p:nvPr/>
        </p:nvSpPr>
        <p:spPr>
          <a:xfrm>
            <a:off x="2416303" y="7916143"/>
            <a:ext cx="7082433" cy="523875"/>
          </a:xfrm>
          <a:prstGeom prst="rect">
            <a:avLst/>
          </a:prstGeom>
        </p:spPr>
        <p:txBody>
          <a:bodyPr lIns="0" tIns="0" rIns="0" bIns="0" rtlCol="0" anchor="t">
            <a:spAutoFit/>
          </a:bodyPr>
          <a:lstStyle/>
          <a:p>
            <a:pPr>
              <a:lnSpc>
                <a:spcPts val="4200"/>
              </a:lnSpc>
            </a:pPr>
            <a:r>
              <a:rPr lang="en-US" sz="3000">
                <a:solidFill>
                  <a:srgbClr val="2D4263"/>
                </a:solidFill>
                <a:latin typeface="Poppins Light"/>
              </a:rPr>
              <a:t>Hardware and Software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Table of Contents</a:t>
            </a:r>
          </a:p>
        </p:txBody>
      </p:sp>
      <p:sp>
        <p:nvSpPr>
          <p:cNvPr id="7" name="TextBox 7"/>
          <p:cNvSpPr txBox="1"/>
          <p:nvPr/>
        </p:nvSpPr>
        <p:spPr>
          <a:xfrm>
            <a:off x="2416303" y="1672108"/>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Overall system architecture design</a:t>
            </a:r>
          </a:p>
        </p:txBody>
      </p:sp>
      <p:sp>
        <p:nvSpPr>
          <p:cNvPr id="8" name="TextBox 8"/>
          <p:cNvSpPr txBox="1"/>
          <p:nvPr/>
        </p:nvSpPr>
        <p:spPr>
          <a:xfrm>
            <a:off x="2416303" y="29059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Literature review</a:t>
            </a:r>
          </a:p>
        </p:txBody>
      </p:sp>
      <p:sp>
        <p:nvSpPr>
          <p:cNvPr id="9" name="TextBox 9"/>
          <p:cNvSpPr txBox="1"/>
          <p:nvPr/>
        </p:nvSpPr>
        <p:spPr>
          <a:xfrm>
            <a:off x="2416303" y="414424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Module Description</a:t>
            </a:r>
          </a:p>
        </p:txBody>
      </p:sp>
      <p:sp>
        <p:nvSpPr>
          <p:cNvPr id="10" name="TextBox 10"/>
          <p:cNvSpPr txBox="1"/>
          <p:nvPr/>
        </p:nvSpPr>
        <p:spPr>
          <a:xfrm>
            <a:off x="2416303" y="53824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Module workflow explaination</a:t>
            </a:r>
          </a:p>
        </p:txBody>
      </p:sp>
      <p:sp>
        <p:nvSpPr>
          <p:cNvPr id="11" name="TextBox 11"/>
          <p:cNvSpPr txBox="1"/>
          <p:nvPr/>
        </p:nvSpPr>
        <p:spPr>
          <a:xfrm>
            <a:off x="2416303" y="662074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Inplementation and coding</a:t>
            </a:r>
          </a:p>
        </p:txBody>
      </p:sp>
      <p:sp>
        <p:nvSpPr>
          <p:cNvPr id="12" name="TextBox 12"/>
          <p:cNvSpPr txBox="1"/>
          <p:nvPr/>
        </p:nvSpPr>
        <p:spPr>
          <a:xfrm>
            <a:off x="1028700" y="1672108"/>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VII</a:t>
            </a:r>
          </a:p>
        </p:txBody>
      </p:sp>
      <p:sp>
        <p:nvSpPr>
          <p:cNvPr id="13" name="TextBox 13"/>
          <p:cNvSpPr txBox="1"/>
          <p:nvPr/>
        </p:nvSpPr>
        <p:spPr>
          <a:xfrm>
            <a:off x="1028700" y="29059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VIII</a:t>
            </a:r>
          </a:p>
        </p:txBody>
      </p:sp>
      <p:sp>
        <p:nvSpPr>
          <p:cNvPr id="14" name="TextBox 14"/>
          <p:cNvSpPr txBox="1"/>
          <p:nvPr/>
        </p:nvSpPr>
        <p:spPr>
          <a:xfrm>
            <a:off x="1028700" y="414424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IX</a:t>
            </a:r>
          </a:p>
        </p:txBody>
      </p:sp>
      <p:sp>
        <p:nvSpPr>
          <p:cNvPr id="15" name="TextBox 15"/>
          <p:cNvSpPr txBox="1"/>
          <p:nvPr/>
        </p:nvSpPr>
        <p:spPr>
          <a:xfrm>
            <a:off x="1028700" y="53824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a:t>
            </a:r>
          </a:p>
        </p:txBody>
      </p:sp>
      <p:sp>
        <p:nvSpPr>
          <p:cNvPr id="16" name="TextBox 16"/>
          <p:cNvSpPr txBox="1"/>
          <p:nvPr/>
        </p:nvSpPr>
        <p:spPr>
          <a:xfrm>
            <a:off x="1028700" y="662074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XI</a:t>
            </a:r>
          </a:p>
        </p:txBody>
      </p:sp>
      <p:sp>
        <p:nvSpPr>
          <p:cNvPr id="17" name="TextBox 17"/>
          <p:cNvSpPr txBox="1"/>
          <p:nvPr/>
        </p:nvSpPr>
        <p:spPr>
          <a:xfrm>
            <a:off x="1028700" y="78589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XII</a:t>
            </a:r>
          </a:p>
        </p:txBody>
      </p:sp>
      <p:sp>
        <p:nvSpPr>
          <p:cNvPr id="18" name="TextBox 18"/>
          <p:cNvSpPr txBox="1"/>
          <p:nvPr/>
        </p:nvSpPr>
        <p:spPr>
          <a:xfrm>
            <a:off x="2416303" y="7916143"/>
            <a:ext cx="2286000" cy="523875"/>
          </a:xfrm>
          <a:prstGeom prst="rect">
            <a:avLst/>
          </a:prstGeom>
        </p:spPr>
        <p:txBody>
          <a:bodyPr lIns="0" tIns="0" rIns="0" bIns="0" rtlCol="0" anchor="t">
            <a:spAutoFit/>
          </a:bodyPr>
          <a:lstStyle/>
          <a:p>
            <a:pPr>
              <a:lnSpc>
                <a:spcPts val="4200"/>
              </a:lnSpc>
            </a:pPr>
            <a:r>
              <a:rPr lang="en-US" sz="3000">
                <a:solidFill>
                  <a:srgbClr val="2D4263"/>
                </a:solidFill>
                <a:latin typeface="Poppins Light"/>
              </a:rPr>
              <a:t>Demo Video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Table of Contents</a:t>
            </a:r>
          </a:p>
        </p:txBody>
      </p:sp>
      <p:sp>
        <p:nvSpPr>
          <p:cNvPr id="7" name="TextBox 7"/>
          <p:cNvSpPr txBox="1"/>
          <p:nvPr/>
        </p:nvSpPr>
        <p:spPr>
          <a:xfrm>
            <a:off x="2416303" y="1672108"/>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Snapshot</a:t>
            </a:r>
          </a:p>
        </p:txBody>
      </p:sp>
      <p:sp>
        <p:nvSpPr>
          <p:cNvPr id="8" name="TextBox 8"/>
          <p:cNvSpPr txBox="1"/>
          <p:nvPr/>
        </p:nvSpPr>
        <p:spPr>
          <a:xfrm>
            <a:off x="2416303" y="29059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Testing</a:t>
            </a:r>
          </a:p>
        </p:txBody>
      </p:sp>
      <p:sp>
        <p:nvSpPr>
          <p:cNvPr id="9" name="TextBox 9"/>
          <p:cNvSpPr txBox="1"/>
          <p:nvPr/>
        </p:nvSpPr>
        <p:spPr>
          <a:xfrm>
            <a:off x="2416303" y="414424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Result </a:t>
            </a:r>
          </a:p>
        </p:txBody>
      </p:sp>
      <p:sp>
        <p:nvSpPr>
          <p:cNvPr id="10" name="TextBox 10"/>
          <p:cNvSpPr txBox="1"/>
          <p:nvPr/>
        </p:nvSpPr>
        <p:spPr>
          <a:xfrm>
            <a:off x="2416303" y="53824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Conclusion</a:t>
            </a:r>
          </a:p>
        </p:txBody>
      </p:sp>
      <p:sp>
        <p:nvSpPr>
          <p:cNvPr id="11" name="TextBox 11"/>
          <p:cNvSpPr txBox="1"/>
          <p:nvPr/>
        </p:nvSpPr>
        <p:spPr>
          <a:xfrm>
            <a:off x="1028700" y="1672108"/>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XIII</a:t>
            </a:r>
          </a:p>
        </p:txBody>
      </p:sp>
      <p:sp>
        <p:nvSpPr>
          <p:cNvPr id="12" name="TextBox 12"/>
          <p:cNvSpPr txBox="1"/>
          <p:nvPr/>
        </p:nvSpPr>
        <p:spPr>
          <a:xfrm>
            <a:off x="1028700" y="29059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XIV</a:t>
            </a:r>
          </a:p>
        </p:txBody>
      </p:sp>
      <p:sp>
        <p:nvSpPr>
          <p:cNvPr id="13" name="TextBox 13"/>
          <p:cNvSpPr txBox="1"/>
          <p:nvPr/>
        </p:nvSpPr>
        <p:spPr>
          <a:xfrm>
            <a:off x="1028700" y="414424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XV</a:t>
            </a:r>
          </a:p>
        </p:txBody>
      </p:sp>
      <p:sp>
        <p:nvSpPr>
          <p:cNvPr id="14" name="TextBox 14"/>
          <p:cNvSpPr txBox="1"/>
          <p:nvPr/>
        </p:nvSpPr>
        <p:spPr>
          <a:xfrm>
            <a:off x="1028700" y="53824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XVI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7771" y="2984602"/>
            <a:ext cx="7771473" cy="6273698"/>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Introduction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8309027" y="1764936"/>
            <a:ext cx="9676485" cy="6237894"/>
          </a:xfrm>
          <a:prstGeom prst="rect">
            <a:avLst/>
          </a:prstGeom>
        </p:spPr>
        <p:txBody>
          <a:bodyPr lIns="0" tIns="0" rIns="0" bIns="0" rtlCol="0" anchor="t">
            <a:spAutoFit/>
          </a:bodyPr>
          <a:lstStyle/>
          <a:p>
            <a:pPr marL="596506" lvl="1" indent="-298253">
              <a:lnSpc>
                <a:spcPts val="4973"/>
              </a:lnSpc>
              <a:buFont typeface="Arial"/>
              <a:buChar char="•"/>
            </a:pPr>
            <a:r>
              <a:rPr lang="en-US" sz="2762">
                <a:solidFill>
                  <a:srgbClr val="2D4263"/>
                </a:solidFill>
                <a:latin typeface="Poppins Light"/>
              </a:rPr>
              <a:t>Translation is the process of conveying a written source language text clearly, completely, accurately into a target language. The translation process involves translation, editing and proofreading.</a:t>
            </a:r>
          </a:p>
          <a:p>
            <a:pPr marL="596506" lvl="1" indent="-298253">
              <a:lnSpc>
                <a:spcPts val="4973"/>
              </a:lnSpc>
              <a:buFont typeface="Arial"/>
              <a:buChar char="•"/>
            </a:pPr>
            <a:r>
              <a:rPr lang="en-US" sz="2762">
                <a:solidFill>
                  <a:srgbClr val="2D4263"/>
                </a:solidFill>
                <a:latin typeface="Poppins Light"/>
              </a:rPr>
              <a:t> Translation is an activity, a product, and a process. As an activity, translation is a complex act that requires close reading of a text in the source language, understanding its meaning and creating an equivalent text in the target language. </a:t>
            </a:r>
          </a:p>
          <a:p>
            <a:pPr>
              <a:lnSpc>
                <a:spcPts val="4973"/>
              </a:lnSpc>
            </a:pPr>
            <a:endParaRPr lang="en-US" sz="2762">
              <a:solidFill>
                <a:srgbClr val="2D4263"/>
              </a:solidFill>
              <a:latin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40622" y="3766165"/>
            <a:ext cx="6818678" cy="5492135"/>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Existing work with limitations</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9" name="TextBox 9"/>
          <p:cNvSpPr txBox="1"/>
          <p:nvPr/>
        </p:nvSpPr>
        <p:spPr>
          <a:xfrm>
            <a:off x="1123950" y="2818292"/>
            <a:ext cx="8020050" cy="63558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We have successfully build a translator with a working GUI and we can translate text and provide the output as speech in the language of your choice.</a:t>
            </a:r>
          </a:p>
          <a:p>
            <a:pPr marL="505302" lvl="1" indent="-252651">
              <a:lnSpc>
                <a:spcPts val="4212"/>
              </a:lnSpc>
              <a:buFont typeface="Arial"/>
              <a:buChar char="•"/>
            </a:pPr>
            <a:r>
              <a:rPr lang="en-US" sz="2340">
                <a:solidFill>
                  <a:srgbClr val="2D4263"/>
                </a:solidFill>
                <a:latin typeface="Poppins Light"/>
              </a:rPr>
              <a:t>It can also function by converting speech into text and translating it into the language of your choice.</a:t>
            </a:r>
          </a:p>
          <a:p>
            <a:pPr marL="505302" lvl="1" indent="-252651">
              <a:lnSpc>
                <a:spcPts val="4212"/>
              </a:lnSpc>
              <a:buFont typeface="Arial"/>
              <a:buChar char="•"/>
            </a:pPr>
            <a:r>
              <a:rPr lang="en-US" sz="2340">
                <a:solidFill>
                  <a:srgbClr val="2D4263"/>
                </a:solidFill>
                <a:latin typeface="Poppins Light"/>
              </a:rPr>
              <a:t>However with the positives, it still has some limitations. The application sometimes find it hard to understand the accents of some places and therefore translation becomes incorrect. Also the loading time is a bit slow sometimes.</a:t>
            </a:r>
          </a:p>
          <a:p>
            <a:pPr>
              <a:lnSpc>
                <a:spcPts val="4212"/>
              </a:lnSpc>
            </a:pPr>
            <a:endParaRPr lang="en-US" sz="2340">
              <a:solidFill>
                <a:srgbClr val="2D4263"/>
              </a:solidFill>
              <a:latin typeface="Poppins Light"/>
            </a:endParaRPr>
          </a:p>
        </p:txBody>
      </p:sp>
      <p:sp>
        <p:nvSpPr>
          <p:cNvPr id="10" name="TextBox 10"/>
          <p:cNvSpPr txBox="1"/>
          <p:nvPr/>
        </p:nvSpPr>
        <p:spPr>
          <a:xfrm>
            <a:off x="1466282" y="182573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The "Limitless" Translator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17326" y="1978136"/>
            <a:ext cx="3972696" cy="3731156"/>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Proposed work and methodology </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123950" y="2818292"/>
            <a:ext cx="8020050" cy="58224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We have proposed a translator which is easily accessible and is more accurate when working with different dialects. </a:t>
            </a:r>
          </a:p>
          <a:p>
            <a:pPr marL="505302" lvl="1" indent="-252651">
              <a:lnSpc>
                <a:spcPts val="4212"/>
              </a:lnSpc>
              <a:buFont typeface="Arial"/>
              <a:buChar char="•"/>
            </a:pPr>
            <a:r>
              <a:rPr lang="en-US" sz="2340">
                <a:solidFill>
                  <a:srgbClr val="2D4263"/>
                </a:solidFill>
                <a:latin typeface="Poppins Light"/>
              </a:rPr>
              <a:t>It will work on API namely Microsoft Azure Cognitive Services where the translator will have access to different machine learning models already available in the cloud. The translator will access those models and will translate the text into the desired language through API requests. The result will be sent back to the program and will be displayed as the translated text.</a:t>
            </a:r>
          </a:p>
        </p:txBody>
      </p:sp>
      <p:sp>
        <p:nvSpPr>
          <p:cNvPr id="10" name="TextBox 10"/>
          <p:cNvSpPr txBox="1"/>
          <p:nvPr/>
        </p:nvSpPr>
        <p:spPr>
          <a:xfrm>
            <a:off x="1466282" y="182573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The "Intelligent" Translator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49025" y="3476627"/>
            <a:ext cx="8088356" cy="5461258"/>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Novelty of the Project</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1123950" y="2818292"/>
            <a:ext cx="8020050" cy="3155408"/>
          </a:xfrm>
          <a:prstGeom prst="rect">
            <a:avLst/>
          </a:prstGeom>
        </p:spPr>
        <p:txBody>
          <a:bodyPr lIns="0" tIns="0" rIns="0" bIns="0" rtlCol="0" anchor="t">
            <a:spAutoFit/>
          </a:bodyPr>
          <a:lstStyle/>
          <a:p>
            <a:pPr marL="505302" lvl="1" indent="-252651">
              <a:lnSpc>
                <a:spcPts val="4212"/>
              </a:lnSpc>
              <a:buFont typeface="Arial"/>
              <a:buChar char="•"/>
            </a:pPr>
            <a:r>
              <a:rPr lang="en-US" sz="2340">
                <a:solidFill>
                  <a:srgbClr val="2D4263"/>
                </a:solidFill>
                <a:latin typeface="Poppins Light"/>
              </a:rPr>
              <a:t>Our translator is a novel project. Our translator has a ton on features in one single app like text to speech and speech to text translation. We are also looking to integrate more features as we go. Our translator is compact and easy to distribute to the people for them to use. </a:t>
            </a:r>
          </a:p>
        </p:txBody>
      </p:sp>
      <p:sp>
        <p:nvSpPr>
          <p:cNvPr id="10" name="TextBox 10"/>
          <p:cNvSpPr txBox="1"/>
          <p:nvPr/>
        </p:nvSpPr>
        <p:spPr>
          <a:xfrm>
            <a:off x="1466282" y="1825736"/>
            <a:ext cx="7051131" cy="758826"/>
          </a:xfrm>
          <a:prstGeom prst="rect">
            <a:avLst/>
          </a:prstGeom>
        </p:spPr>
        <p:txBody>
          <a:bodyPr lIns="0" tIns="0" rIns="0" bIns="0" rtlCol="0" anchor="t">
            <a:spAutoFit/>
          </a:bodyPr>
          <a:lstStyle/>
          <a:p>
            <a:pPr>
              <a:lnSpc>
                <a:spcPts val="6399"/>
              </a:lnSpc>
            </a:pPr>
            <a:r>
              <a:rPr lang="en-US" sz="3999">
                <a:solidFill>
                  <a:srgbClr val="2D4263"/>
                </a:solidFill>
                <a:latin typeface="Poppins Medium"/>
              </a:rPr>
              <a:t>The "Novel" Translator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957</Words>
  <Application>Microsoft Office PowerPoint</Application>
  <PresentationFormat>Custom</PresentationFormat>
  <Paragraphs>131</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Poppins Light</vt:lpstr>
      <vt:lpstr>Poppins Bold Bold</vt:lpstr>
      <vt:lpstr>Arial</vt:lpstr>
      <vt:lpstr>Calibri</vt:lpstr>
      <vt:lpstr>Poppins Bold</vt:lpstr>
      <vt:lpstr>Poppins Medium Bold</vt:lpstr>
      <vt:lpstr>Poppins Medium</vt:lpstr>
      <vt:lpstr>Poppins Light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Translator-Group 220</dc:title>
  <cp:lastModifiedBy>kashi umrao</cp:lastModifiedBy>
  <cp:revision>3</cp:revision>
  <dcterms:created xsi:type="dcterms:W3CDTF">2006-08-16T00:00:00Z</dcterms:created>
  <dcterms:modified xsi:type="dcterms:W3CDTF">2022-09-28T20:24:58Z</dcterms:modified>
  <dc:identifier>DAFHtHKgFrg</dc:identifier>
</cp:coreProperties>
</file>